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67" r:id="rId3"/>
    <p:sldId id="269" r:id="rId4"/>
    <p:sldId id="270" r:id="rId5"/>
    <p:sldId id="260" r:id="rId6"/>
    <p:sldId id="266" r:id="rId7"/>
    <p:sldId id="275" r:id="rId8"/>
    <p:sldId id="272" r:id="rId9"/>
    <p:sldId id="271" r:id="rId10"/>
    <p:sldId id="261" r:id="rId11"/>
    <p:sldId id="276" r:id="rId12"/>
    <p:sldId id="268" r:id="rId13"/>
  </p:sldIdLst>
  <p:sldSz cx="9144000" cy="5143500" type="screen16x9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рехова Анна Владимировна" initials="ОАВ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61" autoAdjust="0"/>
  </p:normalViewPr>
  <p:slideViewPr>
    <p:cSldViewPr>
      <p:cViewPr varScale="1">
        <p:scale>
          <a:sx n="136" d="100"/>
          <a:sy n="136" d="100"/>
        </p:scale>
        <p:origin x="120" y="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6-23T11:06:30.193" idx="1">
    <p:pos x="10" y="10"/>
    <p:text/>
    <p:extLst>
      <p:ext uri="{C676402C-5697-4E1C-873F-D02D1690AC5C}">
        <p15:threadingInfo xmlns:p15="http://schemas.microsoft.com/office/powerpoint/2012/main" timeZoneBias="-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6-23T11:06:48.155" idx="3">
    <p:pos x="10" y="10"/>
    <p:text>or код и адрес в сети</p:text>
    <p:extLst>
      <p:ext uri="{C676402C-5697-4E1C-873F-D02D1690AC5C}">
        <p15:threadingInfo xmlns:p15="http://schemas.microsoft.com/office/powerpoint/2012/main" timeZoneBias="-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B0E0A-8C14-40A3-9537-431B4FFC694F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0BF59-0F25-4E3B-8770-0CBD8A1EEB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06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0BF59-0F25-4E3B-8770-0CBD8A1EEB3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160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0BF59-0F25-4E3B-8770-0CBD8A1EEB3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45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0BF59-0F25-4E3B-8770-0CBD8A1EEB3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594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6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96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118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968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8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78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13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40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49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79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02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62A1A-03CD-407B-B900-1856DEEA4868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A6CF8-227A-4848-9901-76BE2B37A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49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.xml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3.png"/><Relationship Id="rId4" Type="http://schemas.openxmlformats.org/officeDocument/2006/relationships/image" Target="../media/image13.pn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5496" y="1563638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890" y="4036562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>
            <a:stCxn id="27" idx="0"/>
          </p:cNvCxnSpPr>
          <p:nvPr/>
        </p:nvCxnSpPr>
        <p:spPr>
          <a:xfrm flipV="1">
            <a:off x="7020271" y="0"/>
            <a:ext cx="0" cy="403656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988" y="2396866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>
            <a:stCxn id="31" idx="0"/>
          </p:cNvCxnSpPr>
          <p:nvPr/>
        </p:nvCxnSpPr>
        <p:spPr>
          <a:xfrm flipH="1" flipV="1">
            <a:off x="7884368" y="6307"/>
            <a:ext cx="1" cy="2390559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27" idx="1"/>
          </p:cNvCxnSpPr>
          <p:nvPr/>
        </p:nvCxnSpPr>
        <p:spPr>
          <a:xfrm>
            <a:off x="35496" y="4424942"/>
            <a:ext cx="6596394" cy="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31" idx="2"/>
          </p:cNvCxnSpPr>
          <p:nvPr/>
        </p:nvCxnSpPr>
        <p:spPr>
          <a:xfrm flipV="1">
            <a:off x="7884369" y="3173627"/>
            <a:ext cx="0" cy="1969873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endCxn id="43" idx="2"/>
          </p:cNvCxnSpPr>
          <p:nvPr/>
        </p:nvCxnSpPr>
        <p:spPr>
          <a:xfrm flipH="1" flipV="1">
            <a:off x="8631224" y="1025552"/>
            <a:ext cx="45232" cy="411794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23648" y="1665094"/>
            <a:ext cx="60171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Новые инструменты методологической поддержки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участников контрактной системы</a:t>
            </a:r>
            <a:endParaRPr lang="ru-RU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0000" y="2606130"/>
            <a:ext cx="52644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«Методология 2022 </a:t>
            </a:r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новые </a:t>
            </a:r>
            <a:r>
              <a:rPr lang="ru-RU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подходы </a:t>
            </a:r>
            <a:endParaRPr lang="ru-RU" sz="2400" b="1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или </a:t>
            </a:r>
            <a:r>
              <a:rPr lang="ru-RU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просто о сложном</a:t>
            </a:r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861" y="207957"/>
            <a:ext cx="6735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 управление организации торгов Самарской области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5856" y="465809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2022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1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683" y="4227934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>
            <a:stCxn id="27" idx="0"/>
          </p:cNvCxnSpPr>
          <p:nvPr/>
        </p:nvCxnSpPr>
        <p:spPr>
          <a:xfrm flipV="1">
            <a:off x="7021064" y="191372"/>
            <a:ext cx="0" cy="403656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988" y="2396866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>
            <a:stCxn id="31" idx="0"/>
          </p:cNvCxnSpPr>
          <p:nvPr/>
        </p:nvCxnSpPr>
        <p:spPr>
          <a:xfrm flipH="1" flipV="1">
            <a:off x="7884368" y="6307"/>
            <a:ext cx="1" cy="2390559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27" idx="1"/>
          </p:cNvCxnSpPr>
          <p:nvPr/>
        </p:nvCxnSpPr>
        <p:spPr>
          <a:xfrm>
            <a:off x="3635896" y="4616314"/>
            <a:ext cx="2996787" cy="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31" idx="2"/>
          </p:cNvCxnSpPr>
          <p:nvPr/>
        </p:nvCxnSpPr>
        <p:spPr>
          <a:xfrm flipV="1">
            <a:off x="7884369" y="3173627"/>
            <a:ext cx="0" cy="1969873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endCxn id="43" idx="2"/>
          </p:cNvCxnSpPr>
          <p:nvPr/>
        </p:nvCxnSpPr>
        <p:spPr>
          <a:xfrm flipH="1" flipV="1">
            <a:off x="8631224" y="1025552"/>
            <a:ext cx="45232" cy="411794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86" y="516247"/>
            <a:ext cx="6203397" cy="3520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52" y="699542"/>
            <a:ext cx="4896544" cy="3016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960" y="1932599"/>
            <a:ext cx="1224136" cy="246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F:\sharapovir\Downloads\qr-code (5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33" y="4166227"/>
            <a:ext cx="758338" cy="75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951379" y="4400544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https://</a:t>
            </a:r>
            <a:r>
              <a:rPr lang="ru-RU" sz="1600" b="1" dirty="0" smtClean="0">
                <a:solidFill>
                  <a:schemeClr val="bg1"/>
                </a:solidFill>
              </a:rPr>
              <a:t>гуот-квест.рф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6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664" y="105265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683" y="4227934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988" y="2396866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>
            <a:endCxn id="31" idx="2"/>
          </p:cNvCxnSpPr>
          <p:nvPr/>
        </p:nvCxnSpPr>
        <p:spPr>
          <a:xfrm flipV="1">
            <a:off x="7884369" y="3173627"/>
            <a:ext cx="0" cy="1969873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74" y="12417"/>
            <a:ext cx="3249681" cy="41396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36613" t="19201" r="36612" b="21000"/>
          <a:stretch/>
        </p:blipFill>
        <p:spPr>
          <a:xfrm>
            <a:off x="2491437" y="618041"/>
            <a:ext cx="3027964" cy="38040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6403" y="1287904"/>
            <a:ext cx="2520582" cy="35738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9908" y="1642658"/>
            <a:ext cx="2841872" cy="355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25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19672" y="843558"/>
            <a:ext cx="590465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38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Прямая соединительная линия 41"/>
          <p:cNvCxnSpPr>
            <a:endCxn id="40" idx="3"/>
          </p:cNvCxnSpPr>
          <p:nvPr/>
        </p:nvCxnSpPr>
        <p:spPr>
          <a:xfrm flipH="1">
            <a:off x="776761" y="508018"/>
            <a:ext cx="1058935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endCxn id="40" idx="2"/>
          </p:cNvCxnSpPr>
          <p:nvPr/>
        </p:nvCxnSpPr>
        <p:spPr>
          <a:xfrm flipV="1">
            <a:off x="388381" y="896399"/>
            <a:ext cx="0" cy="1027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8964488" y="4054138"/>
            <a:ext cx="0" cy="1027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98522" y="2279362"/>
            <a:ext cx="4711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 </a:t>
            </a:r>
            <a:endParaRPr 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4056809"/>
            <a:ext cx="3635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Сайт: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https</a:t>
            </a:r>
            <a:r>
              <a:rPr lang="en-US" sz="1600" b="1" dirty="0">
                <a:solidFill>
                  <a:schemeClr val="bg1"/>
                </a:solidFill>
              </a:rPr>
              <a:t>://webtorgi.samregion.ru</a:t>
            </a:r>
            <a:r>
              <a:rPr lang="en-US" sz="1600" b="1" dirty="0" smtClean="0">
                <a:solidFill>
                  <a:schemeClr val="bg1"/>
                </a:solidFill>
              </a:rPr>
              <a:t>/</a:t>
            </a:r>
          </a:p>
          <a:p>
            <a:r>
              <a:rPr lang="en-US" sz="1600" dirty="0">
                <a:solidFill>
                  <a:schemeClr val="bg1"/>
                </a:solidFill>
              </a:rPr>
              <a:t>VK</a:t>
            </a:r>
            <a:r>
              <a:rPr lang="ru-RU" sz="1600" dirty="0">
                <a:solidFill>
                  <a:schemeClr val="bg1"/>
                </a:solidFill>
              </a:rPr>
              <a:t>:</a:t>
            </a:r>
            <a:r>
              <a:rPr lang="ru-RU" sz="1600" b="1" dirty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https://</a:t>
            </a:r>
            <a:r>
              <a:rPr lang="en-US" sz="1600" b="1" dirty="0" smtClean="0">
                <a:solidFill>
                  <a:schemeClr val="bg1"/>
                </a:solidFill>
              </a:rPr>
              <a:t>vk.com/guot_so</a:t>
            </a:r>
            <a:endParaRPr lang="ru-RU" sz="1600" b="1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E-mail:</a:t>
            </a:r>
            <a:r>
              <a:rPr lang="en-US" sz="1600" b="1" dirty="0" smtClean="0">
                <a:solidFill>
                  <a:schemeClr val="bg1"/>
                </a:solidFill>
              </a:rPr>
              <a:t> torgi@samregion.ru</a:t>
            </a:r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Телефон: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8(846)335-12-28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F:\sharapovir\Downloads\qr-code (6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23346"/>
            <a:ext cx="727235" cy="72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235399" y="4066282"/>
            <a:ext cx="3635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И.о. руководителя Главного управления</a:t>
            </a:r>
          </a:p>
          <a:p>
            <a:pPr algn="r"/>
            <a:r>
              <a:rPr lang="ru-RU" sz="1600" dirty="0">
                <a:solidFill>
                  <a:schemeClr val="bg1"/>
                </a:solidFill>
              </a:rPr>
              <a:t>о</a:t>
            </a:r>
            <a:r>
              <a:rPr lang="ru-RU" sz="1600" dirty="0" smtClean="0">
                <a:solidFill>
                  <a:schemeClr val="bg1"/>
                </a:solidFill>
              </a:rPr>
              <a:t>рганизации торгов Самарской области</a:t>
            </a:r>
          </a:p>
          <a:p>
            <a:pPr algn="r"/>
            <a:r>
              <a:rPr lang="ru-RU" sz="1600" b="1" dirty="0" smtClean="0">
                <a:solidFill>
                  <a:schemeClr val="bg1"/>
                </a:solidFill>
              </a:rPr>
              <a:t>Карелина Мария Евгеньевна</a:t>
            </a:r>
          </a:p>
          <a:p>
            <a:pPr algn="r"/>
            <a:r>
              <a:rPr lang="ru-RU" sz="1600" b="1" dirty="0" smtClean="0">
                <a:solidFill>
                  <a:schemeClr val="bg1"/>
                </a:solidFill>
              </a:rPr>
              <a:t>8(846)335-15-52</a:t>
            </a:r>
            <a:endParaRPr lang="ru-RU" sz="1600" b="1" dirty="0">
              <a:solidFill>
                <a:schemeClr val="bg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107504" y="4066282"/>
            <a:ext cx="0" cy="1027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60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085" y="286888"/>
            <a:ext cx="6839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  управление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торгов Самарской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– 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 исполнительной власти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Самарской области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регулированию 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контрактной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в сфере закупок товаров, работ, услуг</a:t>
            </a:r>
          </a:p>
        </p:txBody>
      </p:sp>
      <p:pic>
        <p:nvPicPr>
          <p:cNvPr id="27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723" y="3472308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>
            <a:stCxn id="27" idx="0"/>
          </p:cNvCxnSpPr>
          <p:nvPr/>
        </p:nvCxnSpPr>
        <p:spPr>
          <a:xfrm flipV="1">
            <a:off x="7319104" y="-16518"/>
            <a:ext cx="0" cy="3488826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988" y="2396866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>
            <a:stCxn id="31" idx="0"/>
          </p:cNvCxnSpPr>
          <p:nvPr/>
        </p:nvCxnSpPr>
        <p:spPr>
          <a:xfrm flipH="1" flipV="1">
            <a:off x="7884368" y="6307"/>
            <a:ext cx="1" cy="2390559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0791" y="4227934"/>
            <a:ext cx="6596394" cy="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31" idx="2"/>
          </p:cNvCxnSpPr>
          <p:nvPr/>
        </p:nvCxnSpPr>
        <p:spPr>
          <a:xfrm flipV="1">
            <a:off x="7884369" y="3173627"/>
            <a:ext cx="0" cy="1969873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endCxn id="43" idx="2"/>
          </p:cNvCxnSpPr>
          <p:nvPr/>
        </p:nvCxnSpPr>
        <p:spPr>
          <a:xfrm flipH="1" flipV="1">
            <a:off x="8631224" y="1025552"/>
            <a:ext cx="45232" cy="411794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4013" t="26200" r="32675" b="36000"/>
          <a:stretch/>
        </p:blipFill>
        <p:spPr>
          <a:xfrm>
            <a:off x="213776" y="1053073"/>
            <a:ext cx="6467808" cy="314383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-69222" y="4323450"/>
            <a:ext cx="7774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Постановление </a:t>
            </a:r>
            <a:r>
              <a:rPr lang="ru-RU" sz="1200" dirty="0">
                <a:solidFill>
                  <a:schemeClr val="bg1"/>
                </a:solidFill>
              </a:rPr>
              <a:t>Правительства Самарской области от 30.12.2013 </a:t>
            </a:r>
            <a:r>
              <a:rPr lang="ru-RU" sz="1200" dirty="0" smtClean="0">
                <a:solidFill>
                  <a:schemeClr val="bg1"/>
                </a:solidFill>
              </a:rPr>
              <a:t>№843 </a:t>
            </a:r>
            <a:r>
              <a:rPr lang="ru-RU" sz="1200" dirty="0">
                <a:solidFill>
                  <a:schemeClr val="bg1"/>
                </a:solidFill>
              </a:rPr>
              <a:t>«Об утверждении Порядка взаимодействия органа, уполномоченного на определение поставщиков (подрядчиков, исполнителей) товаров, работ, услуг для государственных нужд Самарской области, и государственных заказчиков Самарской области, их подведомственных учреждений</a:t>
            </a:r>
            <a:r>
              <a:rPr lang="ru-RU" sz="1200" dirty="0" smtClean="0">
                <a:solidFill>
                  <a:schemeClr val="bg1"/>
                </a:solidFill>
              </a:rPr>
              <a:t>».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64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692" y="1613798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467544" y="1347614"/>
            <a:ext cx="2880319" cy="273630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3390" y="2403028"/>
            <a:ext cx="24686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ГЛАВНОЕ УПРАВЛЕНИЕ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ОРГАНИЗАЦИИ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ТОРГОВ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САМАРСКОЙ ОБЛАСТИ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321" y="1598876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7092280" y="2086915"/>
            <a:ext cx="1368152" cy="12961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86276" y="653913"/>
            <a:ext cx="1512168" cy="14522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220072" y="3603356"/>
            <a:ext cx="1481408" cy="133941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77799" y="9025"/>
            <a:ext cx="1277812" cy="115972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4" name="Прямая соединительная линия 13"/>
          <p:cNvCxnSpPr>
            <a:stCxn id="7" idx="0"/>
            <a:endCxn id="13" idx="4"/>
          </p:cNvCxnSpPr>
          <p:nvPr/>
        </p:nvCxnSpPr>
        <p:spPr>
          <a:xfrm flipV="1">
            <a:off x="1907704" y="1168750"/>
            <a:ext cx="9001" cy="17886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7" idx="7"/>
            <a:endCxn id="11" idx="2"/>
          </p:cNvCxnSpPr>
          <p:nvPr/>
        </p:nvCxnSpPr>
        <p:spPr>
          <a:xfrm flipV="1">
            <a:off x="2926050" y="1380025"/>
            <a:ext cx="2860226" cy="36831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7" idx="6"/>
            <a:endCxn id="10" idx="2"/>
          </p:cNvCxnSpPr>
          <p:nvPr/>
        </p:nvCxnSpPr>
        <p:spPr>
          <a:xfrm>
            <a:off x="3347863" y="2715766"/>
            <a:ext cx="3744417" cy="1922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7" idx="5"/>
            <a:endCxn id="12" idx="2"/>
          </p:cNvCxnSpPr>
          <p:nvPr/>
        </p:nvCxnSpPr>
        <p:spPr>
          <a:xfrm>
            <a:off x="2926050" y="3683196"/>
            <a:ext cx="2294022" cy="58987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5851783" y="872193"/>
            <a:ext cx="14005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ОБУЧАЮЩИЕ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МЕРОПРИЯТИЙ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ДЛЯ УЧАСТНИКОВ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КОНТРАКТНОЙ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СИСТЕМЫ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77799" y="373443"/>
            <a:ext cx="13051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ПРОВЕДЕНИЕ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МАСТЕР-КЛАССОВ</a:t>
            </a:r>
            <a:endParaRPr lang="ru-RU" sz="1100" b="1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92280" y="2204612"/>
            <a:ext cx="137178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РАЗРАБОТКА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МЕТОДИЧЕСКИХ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РЕКОМЕНДАЦИЙ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ИНСТРУКЦИЙ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08241" y="3989693"/>
            <a:ext cx="1560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ПОДГОТОВКА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РАЗЪЯСНИТЕЛЬНЫХ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ПИСЕМ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" name="Прямая соединительная линия 46"/>
          <p:cNvCxnSpPr>
            <a:stCxn id="7" idx="1"/>
            <a:endCxn id="58" idx="5"/>
          </p:cNvCxnSpPr>
          <p:nvPr/>
        </p:nvCxnSpPr>
        <p:spPr>
          <a:xfrm flipH="1" flipV="1">
            <a:off x="585147" y="1479261"/>
            <a:ext cx="304210" cy="269075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62" idx="0"/>
            <a:endCxn id="7" idx="4"/>
          </p:cNvCxnSpPr>
          <p:nvPr/>
        </p:nvCxnSpPr>
        <p:spPr>
          <a:xfrm flipV="1">
            <a:off x="1907704" y="4083918"/>
            <a:ext cx="0" cy="278995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Овал 57"/>
          <p:cNvSpPr/>
          <p:nvPr/>
        </p:nvSpPr>
        <p:spPr>
          <a:xfrm>
            <a:off x="70838" y="984317"/>
            <a:ext cx="602551" cy="579863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1606428" y="4362913"/>
            <a:ext cx="602551" cy="579863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75" name="Прямая соединительная линия 74"/>
          <p:cNvCxnSpPr>
            <a:endCxn id="43" idx="2"/>
          </p:cNvCxnSpPr>
          <p:nvPr/>
        </p:nvCxnSpPr>
        <p:spPr>
          <a:xfrm flipH="1" flipV="1">
            <a:off x="8631224" y="1025552"/>
            <a:ext cx="22616" cy="411794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67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843" y="4227934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>
            <a:stCxn id="13" idx="0"/>
          </p:cNvCxnSpPr>
          <p:nvPr/>
        </p:nvCxnSpPr>
        <p:spPr>
          <a:xfrm flipV="1">
            <a:off x="8631224" y="1156408"/>
            <a:ext cx="0" cy="3071526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913376" y="844272"/>
            <a:ext cx="1574674" cy="155061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98839" y="975947"/>
            <a:ext cx="16177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ПРОБЛЕМА: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БОЛЬШОЕ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КОЛИЧЕСТВО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РЕГИОНАЛЬНЫХ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И МУНИЦИПАЛЬНЫХ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ЗАКАЗЧИКОВ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33087" y="844274"/>
            <a:ext cx="1574674" cy="155061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96407" y="1019411"/>
            <a:ext cx="12480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ПРОБЛЕМА: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НЕТИПОВЫЕ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ВОПРОСЫ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ТРЕБУЮЩИЕ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ОПЕРАТИВНОГО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РЕШЕНИЯ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3361843" y="577918"/>
            <a:ext cx="1574674" cy="155061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19332" y="845391"/>
            <a:ext cx="12597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ПРОБЛЕМА: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ОГРАНИЧЕННАЯ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ШТАТНАЯ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ЧИСЛЕННОСТЬ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СОТРУДНИКОВ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2776" y="3538977"/>
            <a:ext cx="7272808" cy="79208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 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2"/>
                </a:solidFill>
              </a:rPr>
              <a:t>РЕШЕНИЕ:</a:t>
            </a:r>
            <a:r>
              <a:rPr lang="ru-RU" sz="1600" b="1" dirty="0" smtClean="0"/>
              <a:t> печатные методические пособия;</a:t>
            </a:r>
          </a:p>
          <a:p>
            <a:pPr algn="ctr"/>
            <a:r>
              <a:rPr lang="ru-RU" sz="1600" b="1" dirty="0" smtClean="0"/>
              <a:t>пошаговый интерактив. </a:t>
            </a:r>
          </a:p>
          <a:p>
            <a:pPr algn="ctr"/>
            <a:endParaRPr lang="ru-RU" sz="1600" b="1" dirty="0" smtClean="0"/>
          </a:p>
        </p:txBody>
      </p:sp>
      <p:cxnSp>
        <p:nvCxnSpPr>
          <p:cNvPr id="29" name="Прямая соединительная линия 28"/>
          <p:cNvCxnSpPr>
            <a:endCxn id="21" idx="4"/>
          </p:cNvCxnSpPr>
          <p:nvPr/>
        </p:nvCxnSpPr>
        <p:spPr>
          <a:xfrm flipV="1">
            <a:off x="1520424" y="2394885"/>
            <a:ext cx="0" cy="114409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3" idx="0"/>
            <a:endCxn id="25" idx="4"/>
          </p:cNvCxnSpPr>
          <p:nvPr/>
        </p:nvCxnSpPr>
        <p:spPr>
          <a:xfrm flipV="1">
            <a:off x="4149180" y="2128529"/>
            <a:ext cx="0" cy="141044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17" idx="4"/>
          </p:cNvCxnSpPr>
          <p:nvPr/>
        </p:nvCxnSpPr>
        <p:spPr>
          <a:xfrm flipV="1">
            <a:off x="6700713" y="2394883"/>
            <a:ext cx="0" cy="114409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8110" y="4621437"/>
            <a:ext cx="6614733" cy="243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2761" y="53870"/>
            <a:ext cx="77442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Цель: оптимизация методологического сопровождения деятельности заказчиков 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1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72203" y="1203598"/>
            <a:ext cx="44065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ДОРОЖНАЯ КАРТА Р</a:t>
            </a:r>
            <a:r>
              <a:rPr lang="ru-RU" sz="2400" dirty="0" smtClean="0">
                <a:solidFill>
                  <a:schemeClr val="bg1"/>
                </a:solidFill>
                <a:latin typeface="+mj-lt"/>
                <a:ea typeface="Times New Roman"/>
                <a:cs typeface="Arial" panose="020B0604020202020204" pitchFamily="34" charset="0"/>
              </a:rPr>
              <a:t>АЗРАБОТКИ </a:t>
            </a:r>
            <a:endParaRPr lang="en-US" sz="2400" dirty="0" smtClean="0">
              <a:solidFill>
                <a:schemeClr val="bg1"/>
              </a:solidFill>
              <a:latin typeface="+mj-lt"/>
              <a:ea typeface="Times New Roman"/>
              <a:cs typeface="Arial" panose="020B0604020202020204" pitchFamily="34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+mj-lt"/>
                <a:ea typeface="Times New Roman"/>
                <a:cs typeface="Arial" panose="020B0604020202020204" pitchFamily="34" charset="0"/>
              </a:rPr>
              <a:t>БЛОКА «ПЕЧАТНЫЕ ИЗДАНИЯ»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19672" y="843558"/>
            <a:ext cx="590465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623171" y="2283718"/>
            <a:ext cx="590465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572000" y="2283718"/>
            <a:ext cx="0" cy="273630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ятиугольник 8"/>
          <p:cNvSpPr/>
          <p:nvPr/>
        </p:nvSpPr>
        <p:spPr>
          <a:xfrm>
            <a:off x="595101" y="2355726"/>
            <a:ext cx="3963939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1400" b="1" dirty="0" smtClean="0"/>
              <a:t>Сбор и обобщение фотоматериалов</a:t>
            </a:r>
            <a:endParaRPr lang="ru-RU" sz="1400" b="1" dirty="0"/>
          </a:p>
        </p:txBody>
      </p:sp>
      <p:sp>
        <p:nvSpPr>
          <p:cNvPr id="30" name="Пятиугольник 29"/>
          <p:cNvSpPr/>
          <p:nvPr/>
        </p:nvSpPr>
        <p:spPr>
          <a:xfrm>
            <a:off x="4575499" y="2794171"/>
            <a:ext cx="3963940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Определение наиболее актуальных вопросов, требующих оперативных разъяснения</a:t>
            </a:r>
          </a:p>
        </p:txBody>
      </p:sp>
      <p:sp>
        <p:nvSpPr>
          <p:cNvPr id="31" name="Пятиугольник 30"/>
          <p:cNvSpPr/>
          <p:nvPr/>
        </p:nvSpPr>
        <p:spPr>
          <a:xfrm>
            <a:off x="588795" y="3226219"/>
            <a:ext cx="3963939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Создание макета методического издания </a:t>
            </a:r>
          </a:p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формате </a:t>
            </a:r>
            <a:r>
              <a:rPr lang="en-US" sz="1400" b="1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PowerPoint</a:t>
            </a:r>
            <a:endParaRPr lang="ru-RU" sz="1400" b="1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Пятиугольник 31"/>
          <p:cNvSpPr/>
          <p:nvPr/>
        </p:nvSpPr>
        <p:spPr>
          <a:xfrm>
            <a:off x="4582625" y="3660178"/>
            <a:ext cx="3941523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Согласование </a:t>
            </a:r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</a:rPr>
              <a:t>макета</a:t>
            </a:r>
            <a:endParaRPr lang="ru-RU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Пятиугольник 33"/>
          <p:cNvSpPr/>
          <p:nvPr/>
        </p:nvSpPr>
        <p:spPr>
          <a:xfrm>
            <a:off x="588794" y="4092226"/>
            <a:ext cx="3963939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</a:rPr>
              <a:t>Тиражирование</a:t>
            </a:r>
            <a:endParaRPr lang="ru-RU" sz="1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0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38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Прямая соединительная линия 41"/>
          <p:cNvCxnSpPr>
            <a:endCxn id="40" idx="3"/>
          </p:cNvCxnSpPr>
          <p:nvPr/>
        </p:nvCxnSpPr>
        <p:spPr>
          <a:xfrm flipH="1">
            <a:off x="776761" y="508018"/>
            <a:ext cx="1058935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endCxn id="40" idx="2"/>
          </p:cNvCxnSpPr>
          <p:nvPr/>
        </p:nvCxnSpPr>
        <p:spPr>
          <a:xfrm flipV="1">
            <a:off x="388381" y="896399"/>
            <a:ext cx="0" cy="1027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8631224" y="4948014"/>
            <a:ext cx="240072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8871295" y="3920735"/>
            <a:ext cx="0" cy="1027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ятиугольник 20"/>
          <p:cNvSpPr/>
          <p:nvPr/>
        </p:nvSpPr>
        <p:spPr>
          <a:xfrm>
            <a:off x="4586707" y="4550160"/>
            <a:ext cx="3941523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Презентация </a:t>
            </a:r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</a:rPr>
              <a:t>издания</a:t>
            </a:r>
            <a:endParaRPr lang="ru-RU" sz="14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391498"/>
            <a:ext cx="1480709" cy="20923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19306"/>
            <a:ext cx="1584176" cy="22385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18946"/>
            <a:ext cx="1613692" cy="228030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269" y="1019306"/>
            <a:ext cx="1800202" cy="254386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29044"/>
            <a:ext cx="1606546" cy="227020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997" y="4227934"/>
            <a:ext cx="792087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083" y="1582658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>
            <a:stCxn id="31" idx="0"/>
          </p:cNvCxnSpPr>
          <p:nvPr/>
        </p:nvCxnSpPr>
        <p:spPr>
          <a:xfrm flipH="1" flipV="1">
            <a:off x="8727611" y="1039208"/>
            <a:ext cx="20853" cy="543450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27" idx="1"/>
          </p:cNvCxnSpPr>
          <p:nvPr/>
        </p:nvCxnSpPr>
        <p:spPr>
          <a:xfrm>
            <a:off x="0" y="4616315"/>
            <a:ext cx="6365997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31" idx="2"/>
          </p:cNvCxnSpPr>
          <p:nvPr/>
        </p:nvCxnSpPr>
        <p:spPr>
          <a:xfrm flipH="1" flipV="1">
            <a:off x="8748464" y="2359419"/>
            <a:ext cx="10427" cy="2156547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endCxn id="27" idx="3"/>
          </p:cNvCxnSpPr>
          <p:nvPr/>
        </p:nvCxnSpPr>
        <p:spPr>
          <a:xfrm flipH="1">
            <a:off x="7158084" y="4616315"/>
            <a:ext cx="151837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79512" y="204357"/>
            <a:ext cx="744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Блок «Печатные издания»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25552"/>
            <a:ext cx="1793921" cy="2534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18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" t="644" r="25295" b="4639"/>
          <a:stretch/>
        </p:blipFill>
        <p:spPr bwMode="auto">
          <a:xfrm>
            <a:off x="7092280" y="1025552"/>
            <a:ext cx="1296144" cy="197199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81"/>
          <a:stretch/>
        </p:blipFill>
        <p:spPr bwMode="auto">
          <a:xfrm>
            <a:off x="5971424" y="2734052"/>
            <a:ext cx="1285932" cy="19062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11"/>
          <a:stretch/>
        </p:blipFill>
        <p:spPr bwMode="auto">
          <a:xfrm>
            <a:off x="4622333" y="1025553"/>
            <a:ext cx="1389828" cy="19062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39375" t="33600" r="40150" b="13201"/>
          <a:stretch/>
        </p:blipFill>
        <p:spPr>
          <a:xfrm>
            <a:off x="3707904" y="2724385"/>
            <a:ext cx="1259729" cy="184114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38188" t="41600" r="39762" b="5200"/>
          <a:stretch/>
        </p:blipFill>
        <p:spPr>
          <a:xfrm>
            <a:off x="2582594" y="1035354"/>
            <a:ext cx="1447956" cy="196508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/>
          <a:srcRect l="39375" t="27999" r="40150" b="21602"/>
          <a:stretch/>
        </p:blipFill>
        <p:spPr>
          <a:xfrm>
            <a:off x="1547664" y="2643758"/>
            <a:ext cx="1369831" cy="1896689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840" y="4227933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843" y="2987316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/>
          <p:nvPr/>
        </p:nvCxnSpPr>
        <p:spPr>
          <a:xfrm flipV="1">
            <a:off x="8631224" y="1047108"/>
            <a:ext cx="0" cy="1906236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0" y="4876006"/>
            <a:ext cx="5317247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31" idx="2"/>
          </p:cNvCxnSpPr>
          <p:nvPr/>
        </p:nvCxnSpPr>
        <p:spPr>
          <a:xfrm flipV="1">
            <a:off x="8631223" y="3764077"/>
            <a:ext cx="1" cy="852236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6012161" y="4876006"/>
            <a:ext cx="2743057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79512" y="204357"/>
            <a:ext cx="7441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Блок «Печатные издания»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/>
          <a:srcRect l="38188" t="16401" r="39762" b="29000"/>
          <a:stretch/>
        </p:blipFill>
        <p:spPr>
          <a:xfrm>
            <a:off x="179512" y="915566"/>
            <a:ext cx="1702590" cy="237146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233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7110" y="1203598"/>
            <a:ext cx="62767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ДОРОЖНАЯ КАРТА Р</a:t>
            </a:r>
            <a:r>
              <a:rPr lang="ru-RU" sz="2400" dirty="0" smtClean="0">
                <a:solidFill>
                  <a:schemeClr val="bg1"/>
                </a:solidFill>
                <a:latin typeface="+mj-lt"/>
                <a:ea typeface="Times New Roman"/>
                <a:cs typeface="Arial" panose="020B0604020202020204" pitchFamily="34" charset="0"/>
              </a:rPr>
              <a:t>АЗРАБОТКИ </a:t>
            </a:r>
            <a:endParaRPr lang="en-US" sz="2400" dirty="0" smtClean="0">
              <a:solidFill>
                <a:schemeClr val="bg1"/>
              </a:solidFill>
              <a:latin typeface="+mj-lt"/>
              <a:ea typeface="Times New Roman"/>
              <a:cs typeface="Arial" panose="020B0604020202020204" pitchFamily="34" charset="0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+mj-lt"/>
                <a:ea typeface="Times New Roman"/>
                <a:cs typeface="Arial" panose="020B0604020202020204" pitchFamily="34" charset="0"/>
              </a:rPr>
              <a:t>БЛОКА «МЕТОДОЛОГИЧЕСКИЙ 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ea typeface="Times New Roman"/>
                <a:cs typeface="Arial" panose="020B0604020202020204" pitchFamily="34" charset="0"/>
              </a:rPr>
              <a:t>ONLINE</a:t>
            </a:r>
            <a:r>
              <a:rPr lang="ru-RU" sz="2400" dirty="0" smtClean="0">
                <a:solidFill>
                  <a:schemeClr val="bg1"/>
                </a:solidFill>
                <a:latin typeface="+mj-lt"/>
                <a:ea typeface="Times New Roman"/>
                <a:cs typeface="Arial" panose="020B0604020202020204" pitchFamily="34" charset="0"/>
              </a:rPr>
              <a:t>-КВЕСТ»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19672" y="843558"/>
            <a:ext cx="590465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623171" y="2283718"/>
            <a:ext cx="590465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572000" y="2283718"/>
            <a:ext cx="0" cy="273630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ятиугольник 8"/>
          <p:cNvSpPr/>
          <p:nvPr/>
        </p:nvSpPr>
        <p:spPr>
          <a:xfrm>
            <a:off x="604561" y="2492832"/>
            <a:ext cx="3963939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sz="1400" b="1" dirty="0"/>
          </a:p>
        </p:txBody>
      </p:sp>
      <p:sp>
        <p:nvSpPr>
          <p:cNvPr id="30" name="Пятиугольник 29"/>
          <p:cNvSpPr/>
          <p:nvPr/>
        </p:nvSpPr>
        <p:spPr>
          <a:xfrm>
            <a:off x="4568500" y="2924885"/>
            <a:ext cx="3963940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/>
          </a:p>
        </p:txBody>
      </p:sp>
      <p:sp>
        <p:nvSpPr>
          <p:cNvPr id="31" name="Пятиугольник 30"/>
          <p:cNvSpPr/>
          <p:nvPr/>
        </p:nvSpPr>
        <p:spPr>
          <a:xfrm>
            <a:off x="604560" y="3340856"/>
            <a:ext cx="3963939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Подготовка контента</a:t>
            </a:r>
          </a:p>
        </p:txBody>
      </p:sp>
      <p:sp>
        <p:nvSpPr>
          <p:cNvPr id="32" name="Пятиугольник 31"/>
          <p:cNvSpPr/>
          <p:nvPr/>
        </p:nvSpPr>
        <p:spPr>
          <a:xfrm>
            <a:off x="4568498" y="3836484"/>
            <a:ext cx="3941523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/>
          </a:p>
        </p:txBody>
      </p:sp>
      <p:sp>
        <p:nvSpPr>
          <p:cNvPr id="34" name="Пятиугольник 33"/>
          <p:cNvSpPr/>
          <p:nvPr/>
        </p:nvSpPr>
        <p:spPr>
          <a:xfrm>
            <a:off x="595103" y="4186449"/>
            <a:ext cx="3963939" cy="432048"/>
          </a:xfrm>
          <a:prstGeom prst="homePlat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/>
          </a:p>
        </p:txBody>
      </p:sp>
      <p:pic>
        <p:nvPicPr>
          <p:cNvPr id="40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38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Прямая соединительная линия 41"/>
          <p:cNvCxnSpPr>
            <a:endCxn id="40" idx="3"/>
          </p:cNvCxnSpPr>
          <p:nvPr/>
        </p:nvCxnSpPr>
        <p:spPr>
          <a:xfrm flipH="1">
            <a:off x="776761" y="508018"/>
            <a:ext cx="1058935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endCxn id="40" idx="2"/>
          </p:cNvCxnSpPr>
          <p:nvPr/>
        </p:nvCxnSpPr>
        <p:spPr>
          <a:xfrm flipV="1">
            <a:off x="388381" y="896399"/>
            <a:ext cx="0" cy="1027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7812360" y="4948014"/>
            <a:ext cx="1058935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8871295" y="3920735"/>
            <a:ext cx="0" cy="1027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945364" y="2970171"/>
            <a:ext cx="24626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Составление</a:t>
            </a:r>
            <a:r>
              <a:rPr lang="ru-RU" sz="1600" b="1" dirty="0"/>
              <a:t> </a:t>
            </a:r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карт</a:t>
            </a:r>
            <a:r>
              <a:rPr lang="ru-RU" sz="16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bg1">
                    <a:lumMod val="95000"/>
                  </a:schemeClr>
                </a:solidFill>
              </a:rPr>
              <a:t>процессов</a:t>
            </a:r>
            <a:endParaRPr lang="ru-RU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3844210"/>
            <a:ext cx="2156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</a:rPr>
              <a:t>Размещение на хостинге </a:t>
            </a:r>
            <a:endParaRPr lang="ru-RU" sz="1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2520595"/>
            <a:ext cx="32270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</a:rPr>
              <a:t>Подготовка сценария сюжетной линии</a:t>
            </a:r>
            <a:endParaRPr lang="ru-RU" sz="1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4256830"/>
            <a:ext cx="32742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</a:rPr>
              <a:t>Доведение информации до заказчиков</a:t>
            </a:r>
            <a:endParaRPr lang="ru-RU" sz="14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7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sharapovir\Desktop\Samarskaya oblast.723b5d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48" y="0"/>
            <a:ext cx="1025552" cy="10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313" y="4227934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F:\sharapovir\Downloads\free-icon-house-7590346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843" y="2396866"/>
            <a:ext cx="776761" cy="7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>
            <a:stCxn id="31" idx="0"/>
            <a:endCxn id="43" idx="2"/>
          </p:cNvCxnSpPr>
          <p:nvPr/>
        </p:nvCxnSpPr>
        <p:spPr>
          <a:xfrm flipV="1">
            <a:off x="8631224" y="1025552"/>
            <a:ext cx="0" cy="137131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27" idx="1"/>
          </p:cNvCxnSpPr>
          <p:nvPr/>
        </p:nvCxnSpPr>
        <p:spPr>
          <a:xfrm>
            <a:off x="28919" y="4616314"/>
            <a:ext cx="6596394" cy="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31" idx="2"/>
          </p:cNvCxnSpPr>
          <p:nvPr/>
        </p:nvCxnSpPr>
        <p:spPr>
          <a:xfrm flipV="1">
            <a:off x="8631224" y="3173627"/>
            <a:ext cx="0" cy="196987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endCxn id="27" idx="3"/>
          </p:cNvCxnSpPr>
          <p:nvPr/>
        </p:nvCxnSpPr>
        <p:spPr>
          <a:xfrm flipH="1">
            <a:off x="7402074" y="4616314"/>
            <a:ext cx="1735349" cy="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79512" y="204357"/>
            <a:ext cx="73212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Фрагмент схемы сценария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11" name="Picture 6" descr="F:\sharapovir\Downloads\схема в презентацию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74" y="1496061"/>
            <a:ext cx="7771993" cy="264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1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</TotalTime>
  <Words>263</Words>
  <Application>Microsoft Office PowerPoint</Application>
  <PresentationFormat>Экран (16:9)</PresentationFormat>
  <Paragraphs>82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Шарапов Ильяс Рифкатович</dc:creator>
  <cp:lastModifiedBy>Орехова Анна Владимировна</cp:lastModifiedBy>
  <cp:revision>42</cp:revision>
  <cp:lastPrinted>2022-06-30T12:20:55Z</cp:lastPrinted>
  <dcterms:created xsi:type="dcterms:W3CDTF">2022-06-22T09:58:01Z</dcterms:created>
  <dcterms:modified xsi:type="dcterms:W3CDTF">2022-07-04T06:35:37Z</dcterms:modified>
</cp:coreProperties>
</file>